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25375-2CE6-4EE2-A830-2CEF0BD73735}" type="datetimeFigureOut">
              <a:rPr lang="en-GB" smtClean="0"/>
              <a:t>30/08/2012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0B04A-195F-4F3B-B2D0-2298ACF57B3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25375-2CE6-4EE2-A830-2CEF0BD73735}" type="datetimeFigureOut">
              <a:rPr lang="en-GB" smtClean="0"/>
              <a:t>30/08/2012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0B04A-195F-4F3B-B2D0-2298ACF57B3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25375-2CE6-4EE2-A830-2CEF0BD73735}" type="datetimeFigureOut">
              <a:rPr lang="en-GB" smtClean="0"/>
              <a:t>30/08/2012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0B04A-195F-4F3B-B2D0-2298ACF57B3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25375-2CE6-4EE2-A830-2CEF0BD73735}" type="datetimeFigureOut">
              <a:rPr lang="en-GB" smtClean="0"/>
              <a:t>30/08/2012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0B04A-195F-4F3B-B2D0-2298ACF57B3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25375-2CE6-4EE2-A830-2CEF0BD73735}" type="datetimeFigureOut">
              <a:rPr lang="en-GB" smtClean="0"/>
              <a:t>30/08/2012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0B04A-195F-4F3B-B2D0-2298ACF57B3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25375-2CE6-4EE2-A830-2CEF0BD73735}" type="datetimeFigureOut">
              <a:rPr lang="en-GB" smtClean="0"/>
              <a:t>30/08/2012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0B04A-195F-4F3B-B2D0-2298ACF57B3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25375-2CE6-4EE2-A830-2CEF0BD73735}" type="datetimeFigureOut">
              <a:rPr lang="en-GB" smtClean="0"/>
              <a:t>30/08/2012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0B04A-195F-4F3B-B2D0-2298ACF57B3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25375-2CE6-4EE2-A830-2CEF0BD73735}" type="datetimeFigureOut">
              <a:rPr lang="en-GB" smtClean="0"/>
              <a:t>30/08/2012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0B04A-195F-4F3B-B2D0-2298ACF57B3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25375-2CE6-4EE2-A830-2CEF0BD73735}" type="datetimeFigureOut">
              <a:rPr lang="en-GB" smtClean="0"/>
              <a:t>30/08/2012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0B04A-195F-4F3B-B2D0-2298ACF57B3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25375-2CE6-4EE2-A830-2CEF0BD73735}" type="datetimeFigureOut">
              <a:rPr lang="en-GB" smtClean="0"/>
              <a:t>30/08/2012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0B04A-195F-4F3B-B2D0-2298ACF57B3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25375-2CE6-4EE2-A830-2CEF0BD73735}" type="datetimeFigureOut">
              <a:rPr lang="en-GB" smtClean="0"/>
              <a:t>30/08/2012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0B04A-195F-4F3B-B2D0-2298ACF57B3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25375-2CE6-4EE2-A830-2CEF0BD73735}" type="datetimeFigureOut">
              <a:rPr lang="en-GB" smtClean="0"/>
              <a:t>30/08/2012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0B04A-195F-4F3B-B2D0-2298ACF57B3C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Synthesis of Breakout Sessions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Conclusions, Recommendations, Actions</a:t>
            </a: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B1: Environmental Sustainability &amp; Poverty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781128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Key theme: to explore links between the two</a:t>
            </a:r>
          </a:p>
          <a:p>
            <a:r>
              <a:rPr lang="en-GB" dirty="0"/>
              <a:t>W</a:t>
            </a:r>
            <a:r>
              <a:rPr lang="en-GB" dirty="0" smtClean="0"/>
              <a:t>ealth measures must include the social and environmental aspects: Inclusive Wealth Index</a:t>
            </a:r>
          </a:p>
          <a:p>
            <a:r>
              <a:rPr lang="en-GB" dirty="0" smtClean="0"/>
              <a:t>How can GEO, focused on natural capital, help?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Spatial Poverty Assessment: what is required to support a Human Observing System?</a:t>
            </a:r>
          </a:p>
          <a:p>
            <a:r>
              <a:rPr lang="en-GB" dirty="0" smtClean="0"/>
              <a:t>Poverty degree and hot spots can be mapped, demographic data are available, gaps exist in migration data, integration and interoperability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B1: Environmental Sustainability &amp; Poverty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781128"/>
          </a:xfrm>
        </p:spPr>
        <p:txBody>
          <a:bodyPr>
            <a:normAutofit/>
          </a:bodyPr>
          <a:lstStyle/>
          <a:p>
            <a:r>
              <a:rPr lang="en-GB" dirty="0" smtClean="0"/>
              <a:t>Taking ecosystems into account in post-disaster reconstruction is always a “no regrets” solution</a:t>
            </a:r>
          </a:p>
          <a:p>
            <a:r>
              <a:rPr lang="en-GB" dirty="0" smtClean="0"/>
              <a:t>Geospatial data are a very useful component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Do poverty indices account for local variations; for example, pockets of poverty within wealth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B2: Biodiversity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781128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GEO has helped bring the community together</a:t>
            </a:r>
          </a:p>
          <a:p>
            <a:r>
              <a:rPr lang="en-GB" dirty="0" smtClean="0"/>
              <a:t>Needs to mobilise national support for GEOBON</a:t>
            </a:r>
          </a:p>
          <a:p>
            <a:r>
              <a:rPr lang="en-GB" dirty="0" smtClean="0"/>
              <a:t>Challenges remain in data sharing and standards</a:t>
            </a:r>
          </a:p>
          <a:p>
            <a:endParaRPr lang="en-GB" dirty="0"/>
          </a:p>
          <a:p>
            <a:r>
              <a:rPr lang="en-GB" dirty="0" smtClean="0"/>
              <a:t>Science community/Space Agency challenge: EBV and the global observing system to measure them</a:t>
            </a:r>
          </a:p>
          <a:p>
            <a:endParaRPr lang="en-GB" dirty="0"/>
          </a:p>
          <a:p>
            <a:r>
              <a:rPr lang="en-GB" dirty="0" smtClean="0"/>
              <a:t>Social Science challenge: socio-economic data to match these EBVs and observations e.g. On drivers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B4: Food and Water Security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78112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Water security part of global security framework</a:t>
            </a:r>
          </a:p>
          <a:p>
            <a:r>
              <a:rPr lang="en-GB" dirty="0" smtClean="0"/>
              <a:t>Aspects include diverse uses plus drought, flood</a:t>
            </a:r>
          </a:p>
          <a:p>
            <a:endParaRPr lang="en-GB" dirty="0"/>
          </a:p>
          <a:p>
            <a:r>
              <a:rPr lang="en-GB" dirty="0" smtClean="0"/>
              <a:t>Food security cannot be seen separate to water</a:t>
            </a:r>
          </a:p>
          <a:p>
            <a:r>
              <a:rPr lang="en-GB" dirty="0" smtClean="0"/>
              <a:t>Inequality of assess increasing; climate change</a:t>
            </a:r>
          </a:p>
          <a:p>
            <a:endParaRPr lang="en-GB" dirty="0" smtClean="0"/>
          </a:p>
          <a:p>
            <a:r>
              <a:rPr lang="en-GB" dirty="0" smtClean="0"/>
              <a:t>Solutions: shared forum for Water, energy, food</a:t>
            </a:r>
          </a:p>
          <a:p>
            <a:r>
              <a:rPr lang="en-GB" dirty="0" smtClean="0"/>
              <a:t>More use of EO, integration of space and in-situ, tools to support decision makers...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B5: Health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781128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Health SBA took a lot of effort to get going but is now very active, as is Health &amp; </a:t>
            </a:r>
            <a:r>
              <a:rPr lang="en-GB" dirty="0" err="1" smtClean="0"/>
              <a:t>Envirnment</a:t>
            </a:r>
            <a:r>
              <a:rPr lang="en-GB" dirty="0" smtClean="0"/>
              <a:t> </a:t>
            </a:r>
            <a:r>
              <a:rPr lang="en-GB" dirty="0" err="1" smtClean="0"/>
              <a:t>CoP</a:t>
            </a:r>
            <a:endParaRPr lang="en-GB" dirty="0" smtClean="0"/>
          </a:p>
          <a:p>
            <a:r>
              <a:rPr lang="en-GB" dirty="0"/>
              <a:t>T</a:t>
            </a:r>
            <a:r>
              <a:rPr lang="en-GB" dirty="0" smtClean="0"/>
              <a:t>racking pollutants and tools for decision makers</a:t>
            </a:r>
          </a:p>
          <a:p>
            <a:r>
              <a:rPr lang="en-GB" dirty="0" smtClean="0"/>
              <a:t>Large networks exist outside GEO; what can GEO bring to them and their partners bring to GEO..?</a:t>
            </a:r>
          </a:p>
          <a:p>
            <a:r>
              <a:rPr lang="en-GB" dirty="0" smtClean="0"/>
              <a:t>4 out of 8 MDGs health-related; least progress is made in areas affected by disasters and conflict</a:t>
            </a:r>
          </a:p>
          <a:p>
            <a:r>
              <a:rPr lang="en-GB" dirty="0" smtClean="0"/>
              <a:t>Challenges in observation, health data collection and methods to deal with non-systematic samples</a:t>
            </a:r>
          </a:p>
          <a:p>
            <a:r>
              <a:rPr lang="en-GB" dirty="0" smtClean="0"/>
              <a:t>Potential link from GEO to telemedicine community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B6: Science-Policy Interface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781128"/>
          </a:xfrm>
        </p:spPr>
        <p:txBody>
          <a:bodyPr>
            <a:normAutofit/>
          </a:bodyPr>
          <a:lstStyle/>
          <a:p>
            <a:r>
              <a:rPr lang="en-GB" dirty="0" smtClean="0"/>
              <a:t>Science has different roles; it can drive policy, or it can be used to test the success or failure of policy</a:t>
            </a:r>
          </a:p>
          <a:p>
            <a:r>
              <a:rPr lang="en-GB" dirty="0" smtClean="0"/>
              <a:t>Communication is critical, it needs keeping alive to foster co-production of policy, with pull component</a:t>
            </a:r>
          </a:p>
          <a:p>
            <a:r>
              <a:rPr lang="en-GB" dirty="0"/>
              <a:t>W</a:t>
            </a:r>
            <a:r>
              <a:rPr lang="en-GB" dirty="0" smtClean="0"/>
              <a:t>e need capacity building in how to use science knowledge in policy (evidence-based management)</a:t>
            </a:r>
          </a:p>
          <a:p>
            <a:r>
              <a:rPr lang="en-GB" dirty="0" smtClean="0"/>
              <a:t>Different expertise, the right technologies, needed</a:t>
            </a:r>
          </a:p>
          <a:p>
            <a:r>
              <a:rPr lang="en-GB" dirty="0" smtClean="0"/>
              <a:t>What partnerships does GEO need to develop..?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Common threads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4997152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Socio-economic data important – but where from?</a:t>
            </a:r>
          </a:p>
          <a:p>
            <a:r>
              <a:rPr lang="en-GB" dirty="0" smtClean="0"/>
              <a:t>Linkages – e.g. water and food, science and policy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>
                <a:solidFill>
                  <a:srgbClr val="FF0000"/>
                </a:solidFill>
              </a:rPr>
              <a:t>Shared </a:t>
            </a:r>
            <a:r>
              <a:rPr lang="en-GB" dirty="0" err="1" smtClean="0">
                <a:solidFill>
                  <a:srgbClr val="FF0000"/>
                </a:solidFill>
              </a:rPr>
              <a:t>fora</a:t>
            </a:r>
            <a:r>
              <a:rPr lang="en-GB" dirty="0" smtClean="0">
                <a:solidFill>
                  <a:srgbClr val="FF0000"/>
                </a:solidFill>
              </a:rPr>
              <a:t>, partnerships, better communication</a:t>
            </a:r>
          </a:p>
          <a:p>
            <a:pPr>
              <a:buFont typeface="Wingdings" pitchFamily="2" charset="2"/>
              <a:buChar char="Ø"/>
            </a:pPr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smtClean="0"/>
              <a:t>Observations – important and need improving</a:t>
            </a:r>
          </a:p>
          <a:p>
            <a:r>
              <a:rPr lang="en-GB" dirty="0" smtClean="0"/>
              <a:t>Essential Variables – spreading to others areas</a:t>
            </a:r>
          </a:p>
          <a:p>
            <a:r>
              <a:rPr lang="en-GB" dirty="0" smtClean="0"/>
              <a:t>Improved tools for decision makers – training</a:t>
            </a:r>
          </a:p>
          <a:p>
            <a:r>
              <a:rPr lang="en-GB" dirty="0" smtClean="0"/>
              <a:t>Interoperability &amp; Standards – still many gaps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>
                <a:solidFill>
                  <a:srgbClr val="FF0000"/>
                </a:solidFill>
              </a:rPr>
              <a:t>Given this, people still asked “What’s GEO’s role?”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478</Words>
  <Application>Microsoft Office PowerPoint</Application>
  <PresentationFormat>On-screen Show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Synthesis of Breakout Sessions</vt:lpstr>
      <vt:lpstr>B1: Environmental Sustainability &amp; Poverty</vt:lpstr>
      <vt:lpstr>B1: Environmental Sustainability &amp; Poverty</vt:lpstr>
      <vt:lpstr>B2: Biodiversity</vt:lpstr>
      <vt:lpstr>B4: Food and Water Security</vt:lpstr>
      <vt:lpstr>B5: Health</vt:lpstr>
      <vt:lpstr>B6: Science-Policy Interface</vt:lpstr>
      <vt:lpstr>Common threads</vt:lpstr>
    </vt:vector>
  </TitlesOfParts>
  <Company>The British Geological Survey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Synthesis of Breakout Sessions</dc:title>
  <dc:creator>Marsh, Stuart H</dc:creator>
  <cp:lastModifiedBy>Marsh, Stuart H</cp:lastModifiedBy>
  <cp:revision>10</cp:revision>
  <dcterms:created xsi:type="dcterms:W3CDTF">2012-08-30T12:14:02Z</dcterms:created>
  <dcterms:modified xsi:type="dcterms:W3CDTF">2012-08-30T13:30:30Z</dcterms:modified>
</cp:coreProperties>
</file>